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0" r:id="rId2"/>
    <p:sldId id="261" r:id="rId3"/>
    <p:sldId id="262" r:id="rId4"/>
    <p:sldId id="264" r:id="rId5"/>
    <p:sldId id="258" r:id="rId6"/>
    <p:sldId id="263" r:id="rId7"/>
    <p:sldId id="259" r:id="rId8"/>
    <p:sldId id="25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77AF6-6771-4D96-8DFF-F6A0FF6E134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22CDD6E-B1CB-4013-B379-587DE14BB2EC}">
      <dgm:prSet phldrT="[Text]"/>
      <dgm:spPr/>
      <dgm:t>
        <a:bodyPr/>
        <a:lstStyle/>
        <a:p>
          <a:r>
            <a:rPr lang="en-NZ" dirty="0" smtClean="0"/>
            <a:t>Refine school processes (refer MOE moderation series and TKI for more information)</a:t>
          </a:r>
          <a:endParaRPr lang="en-NZ" dirty="0"/>
        </a:p>
      </dgm:t>
    </dgm:pt>
    <dgm:pt modelId="{7CC24E00-5633-4C23-8DD2-BA0792117A86}" type="parTrans" cxnId="{AD07E2E9-A5CC-48F6-8EF6-2A6F44E5EE13}">
      <dgm:prSet/>
      <dgm:spPr/>
      <dgm:t>
        <a:bodyPr/>
        <a:lstStyle/>
        <a:p>
          <a:endParaRPr lang="en-NZ"/>
        </a:p>
      </dgm:t>
    </dgm:pt>
    <dgm:pt modelId="{415AC241-1654-468B-A9EC-F9AB35CA00C3}" type="sibTrans" cxnId="{AD07E2E9-A5CC-48F6-8EF6-2A6F44E5EE13}">
      <dgm:prSet/>
      <dgm:spPr/>
      <dgm:t>
        <a:bodyPr/>
        <a:lstStyle/>
        <a:p>
          <a:endParaRPr lang="en-NZ"/>
        </a:p>
      </dgm:t>
    </dgm:pt>
    <dgm:pt modelId="{0F66EFD6-F81A-45F6-85E3-3EC0B82BEB5A}">
      <dgm:prSet phldrT="[Text]"/>
      <dgm:spPr/>
      <dgm:t>
        <a:bodyPr/>
        <a:lstStyle/>
        <a:p>
          <a:r>
            <a:rPr lang="en-NZ" dirty="0" smtClean="0"/>
            <a:t>Increase participation of students in the moderation process</a:t>
          </a:r>
          <a:endParaRPr lang="en-NZ" dirty="0"/>
        </a:p>
      </dgm:t>
    </dgm:pt>
    <dgm:pt modelId="{4FCDC1A1-01B7-42B2-9034-F4EDA3955373}" type="parTrans" cxnId="{E1DF03E9-8468-4A7D-A586-2A18081BA20B}">
      <dgm:prSet/>
      <dgm:spPr/>
      <dgm:t>
        <a:bodyPr/>
        <a:lstStyle/>
        <a:p>
          <a:endParaRPr lang="en-NZ"/>
        </a:p>
      </dgm:t>
    </dgm:pt>
    <dgm:pt modelId="{AB1DDD34-23A4-4A94-B913-0F0DE0FA0DD4}" type="sibTrans" cxnId="{E1DF03E9-8468-4A7D-A586-2A18081BA20B}">
      <dgm:prSet/>
      <dgm:spPr/>
      <dgm:t>
        <a:bodyPr/>
        <a:lstStyle/>
        <a:p>
          <a:endParaRPr lang="en-NZ"/>
        </a:p>
      </dgm:t>
    </dgm:pt>
    <dgm:pt modelId="{289A17E5-21F8-4F77-A320-0FF72060D13C}">
      <dgm:prSet phldrT="[Text]"/>
      <dgm:spPr/>
      <dgm:t>
        <a:bodyPr/>
        <a:lstStyle/>
        <a:p>
          <a:r>
            <a:rPr lang="en-NZ" dirty="0" smtClean="0"/>
            <a:t>Work with clusters of schools in or beyond region to further improve moderation</a:t>
          </a:r>
          <a:endParaRPr lang="en-NZ" dirty="0"/>
        </a:p>
      </dgm:t>
    </dgm:pt>
    <dgm:pt modelId="{00D6A140-C6E9-4882-92B7-B8BA392F101F}" type="parTrans" cxnId="{86F615C8-37B1-481A-B931-62E6E5343535}">
      <dgm:prSet/>
      <dgm:spPr/>
      <dgm:t>
        <a:bodyPr/>
        <a:lstStyle/>
        <a:p>
          <a:endParaRPr lang="en-NZ"/>
        </a:p>
      </dgm:t>
    </dgm:pt>
    <dgm:pt modelId="{E82592BD-065A-4BA0-AFC8-897344D3A5E4}" type="sibTrans" cxnId="{86F615C8-37B1-481A-B931-62E6E5343535}">
      <dgm:prSet/>
      <dgm:spPr/>
      <dgm:t>
        <a:bodyPr/>
        <a:lstStyle/>
        <a:p>
          <a:endParaRPr lang="en-NZ"/>
        </a:p>
      </dgm:t>
    </dgm:pt>
    <dgm:pt modelId="{9D7C12CF-D79F-4FB9-871C-1388AB911A19}" type="pres">
      <dgm:prSet presAssocID="{AD477AF6-6771-4D96-8DFF-F6A0FF6E134E}" presName="arrowDiagram" presStyleCnt="0">
        <dgm:presLayoutVars>
          <dgm:chMax val="5"/>
          <dgm:dir/>
          <dgm:resizeHandles val="exact"/>
        </dgm:presLayoutVars>
      </dgm:prSet>
      <dgm:spPr/>
    </dgm:pt>
    <dgm:pt modelId="{DE03D05F-91D9-44D2-A476-90513652756F}" type="pres">
      <dgm:prSet presAssocID="{AD477AF6-6771-4D96-8DFF-F6A0FF6E134E}" presName="arrow" presStyleLbl="bgShp" presStyleIdx="0" presStyleCnt="1"/>
      <dgm:spPr/>
    </dgm:pt>
    <dgm:pt modelId="{D3E1B50D-9059-48CC-8AE7-D1D4C81F94B7}" type="pres">
      <dgm:prSet presAssocID="{AD477AF6-6771-4D96-8DFF-F6A0FF6E134E}" presName="arrowDiagram3" presStyleCnt="0"/>
      <dgm:spPr/>
    </dgm:pt>
    <dgm:pt modelId="{313C70FB-0859-43B2-83B4-A85E83D6D4A0}" type="pres">
      <dgm:prSet presAssocID="{322CDD6E-B1CB-4013-B379-587DE14BB2EC}" presName="bullet3a" presStyleLbl="node1" presStyleIdx="0" presStyleCnt="3"/>
      <dgm:spPr/>
    </dgm:pt>
    <dgm:pt modelId="{5D0DE5A0-C079-437F-B7B8-E85CD5D871AE}" type="pres">
      <dgm:prSet presAssocID="{322CDD6E-B1CB-4013-B379-587DE14BB2EC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2789477-3908-466A-95F6-3B487E0A8A09}" type="pres">
      <dgm:prSet presAssocID="{0F66EFD6-F81A-45F6-85E3-3EC0B82BEB5A}" presName="bullet3b" presStyleLbl="node1" presStyleIdx="1" presStyleCnt="3"/>
      <dgm:spPr/>
    </dgm:pt>
    <dgm:pt modelId="{97311B9B-C661-4F72-8BE5-E95F7E3AD713}" type="pres">
      <dgm:prSet presAssocID="{0F66EFD6-F81A-45F6-85E3-3EC0B82BEB5A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C68DF166-3747-458D-9F5E-C49463766D5C}" type="pres">
      <dgm:prSet presAssocID="{289A17E5-21F8-4F77-A320-0FF72060D13C}" presName="bullet3c" presStyleLbl="node1" presStyleIdx="2" presStyleCnt="3"/>
      <dgm:spPr/>
    </dgm:pt>
    <dgm:pt modelId="{EB019201-EAEB-4809-B1AE-432B2D7BF4C7}" type="pres">
      <dgm:prSet presAssocID="{289A17E5-21F8-4F77-A320-0FF72060D13C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36F4CE00-ACFC-4DE9-ADA1-168D5765630C}" type="presOf" srcId="{AD477AF6-6771-4D96-8DFF-F6A0FF6E134E}" destId="{9D7C12CF-D79F-4FB9-871C-1388AB911A19}" srcOrd="0" destOrd="0" presId="urn:microsoft.com/office/officeart/2005/8/layout/arrow2"/>
    <dgm:cxn modelId="{AD07E2E9-A5CC-48F6-8EF6-2A6F44E5EE13}" srcId="{AD477AF6-6771-4D96-8DFF-F6A0FF6E134E}" destId="{322CDD6E-B1CB-4013-B379-587DE14BB2EC}" srcOrd="0" destOrd="0" parTransId="{7CC24E00-5633-4C23-8DD2-BA0792117A86}" sibTransId="{415AC241-1654-468B-A9EC-F9AB35CA00C3}"/>
    <dgm:cxn modelId="{9062C2F2-B9C9-416C-B9A1-FCB0AFCAA645}" type="presOf" srcId="{0F66EFD6-F81A-45F6-85E3-3EC0B82BEB5A}" destId="{97311B9B-C661-4F72-8BE5-E95F7E3AD713}" srcOrd="0" destOrd="0" presId="urn:microsoft.com/office/officeart/2005/8/layout/arrow2"/>
    <dgm:cxn modelId="{86F615C8-37B1-481A-B931-62E6E5343535}" srcId="{AD477AF6-6771-4D96-8DFF-F6A0FF6E134E}" destId="{289A17E5-21F8-4F77-A320-0FF72060D13C}" srcOrd="2" destOrd="0" parTransId="{00D6A140-C6E9-4882-92B7-B8BA392F101F}" sibTransId="{E82592BD-065A-4BA0-AFC8-897344D3A5E4}"/>
    <dgm:cxn modelId="{6EA828E8-2443-4796-AC0D-EAA229BE63E5}" type="presOf" srcId="{322CDD6E-B1CB-4013-B379-587DE14BB2EC}" destId="{5D0DE5A0-C079-437F-B7B8-E85CD5D871AE}" srcOrd="0" destOrd="0" presId="urn:microsoft.com/office/officeart/2005/8/layout/arrow2"/>
    <dgm:cxn modelId="{BF29A38F-13F3-4353-804B-003C2AE76884}" type="presOf" srcId="{289A17E5-21F8-4F77-A320-0FF72060D13C}" destId="{EB019201-EAEB-4809-B1AE-432B2D7BF4C7}" srcOrd="0" destOrd="0" presId="urn:microsoft.com/office/officeart/2005/8/layout/arrow2"/>
    <dgm:cxn modelId="{E1DF03E9-8468-4A7D-A586-2A18081BA20B}" srcId="{AD477AF6-6771-4D96-8DFF-F6A0FF6E134E}" destId="{0F66EFD6-F81A-45F6-85E3-3EC0B82BEB5A}" srcOrd="1" destOrd="0" parTransId="{4FCDC1A1-01B7-42B2-9034-F4EDA3955373}" sibTransId="{AB1DDD34-23A4-4A94-B913-0F0DE0FA0DD4}"/>
    <dgm:cxn modelId="{58F3E19C-FB65-47A9-8C29-F81399A3B34C}" type="presParOf" srcId="{9D7C12CF-D79F-4FB9-871C-1388AB911A19}" destId="{DE03D05F-91D9-44D2-A476-90513652756F}" srcOrd="0" destOrd="0" presId="urn:microsoft.com/office/officeart/2005/8/layout/arrow2"/>
    <dgm:cxn modelId="{9F03C0DD-6DE6-4BC1-A56D-D5CA1E65852C}" type="presParOf" srcId="{9D7C12CF-D79F-4FB9-871C-1388AB911A19}" destId="{D3E1B50D-9059-48CC-8AE7-D1D4C81F94B7}" srcOrd="1" destOrd="0" presId="urn:microsoft.com/office/officeart/2005/8/layout/arrow2"/>
    <dgm:cxn modelId="{E63DE5A5-795C-4D5C-9535-7BEA639BABC4}" type="presParOf" srcId="{D3E1B50D-9059-48CC-8AE7-D1D4C81F94B7}" destId="{313C70FB-0859-43B2-83B4-A85E83D6D4A0}" srcOrd="0" destOrd="0" presId="urn:microsoft.com/office/officeart/2005/8/layout/arrow2"/>
    <dgm:cxn modelId="{97F942C8-5F39-4D86-BC2C-8020BB0449EC}" type="presParOf" srcId="{D3E1B50D-9059-48CC-8AE7-D1D4C81F94B7}" destId="{5D0DE5A0-C079-437F-B7B8-E85CD5D871AE}" srcOrd="1" destOrd="0" presId="urn:microsoft.com/office/officeart/2005/8/layout/arrow2"/>
    <dgm:cxn modelId="{72A8809D-096D-4D3F-A807-9C2D3EFE7170}" type="presParOf" srcId="{D3E1B50D-9059-48CC-8AE7-D1D4C81F94B7}" destId="{F2789477-3908-466A-95F6-3B487E0A8A09}" srcOrd="2" destOrd="0" presId="urn:microsoft.com/office/officeart/2005/8/layout/arrow2"/>
    <dgm:cxn modelId="{09EEDA0D-483E-419A-B513-A122EABDA9FB}" type="presParOf" srcId="{D3E1B50D-9059-48CC-8AE7-D1D4C81F94B7}" destId="{97311B9B-C661-4F72-8BE5-E95F7E3AD713}" srcOrd="3" destOrd="0" presId="urn:microsoft.com/office/officeart/2005/8/layout/arrow2"/>
    <dgm:cxn modelId="{96DFAAA2-501C-445C-A667-BE81BE15A785}" type="presParOf" srcId="{D3E1B50D-9059-48CC-8AE7-D1D4C81F94B7}" destId="{C68DF166-3747-458D-9F5E-C49463766D5C}" srcOrd="4" destOrd="0" presId="urn:microsoft.com/office/officeart/2005/8/layout/arrow2"/>
    <dgm:cxn modelId="{C0A6C67C-C830-4CD1-B2FC-C757A5BD6C50}" type="presParOf" srcId="{D3E1B50D-9059-48CC-8AE7-D1D4C81F94B7}" destId="{EB019201-EAEB-4809-B1AE-432B2D7BF4C7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397177-D009-4898-B695-FC070E30C70A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NZ"/>
        </a:p>
      </dgm:t>
    </dgm:pt>
    <dgm:pt modelId="{B5CC8A3E-7857-4BD9-9AEF-31D4586C237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High quality teacher judgments: appropriate, comparable and equitable</a:t>
          </a:r>
          <a:endParaRPr lang="en-NZ" dirty="0"/>
        </a:p>
      </dgm:t>
    </dgm:pt>
    <dgm:pt modelId="{0A6A4279-3CAA-4FD0-BE6C-376D45CE8505}" type="parTrans" cxnId="{A8F317CE-DE82-4570-B1DF-F840372DE375}">
      <dgm:prSet/>
      <dgm:spPr/>
      <dgm:t>
        <a:bodyPr/>
        <a:lstStyle/>
        <a:p>
          <a:endParaRPr lang="en-NZ"/>
        </a:p>
      </dgm:t>
    </dgm:pt>
    <dgm:pt modelId="{BF0FB4DC-C2FE-4A69-BD4D-A5A530EEA53C}" type="sibTrans" cxnId="{A8F317CE-DE82-4570-B1DF-F840372DE375}">
      <dgm:prSet/>
      <dgm:spPr/>
      <dgm:t>
        <a:bodyPr/>
        <a:lstStyle/>
        <a:p>
          <a:endParaRPr lang="en-NZ"/>
        </a:p>
      </dgm:t>
    </dgm:pt>
    <dgm:pt modelId="{F807A538-4D7F-46E4-864C-B53682F25AA7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Conversations about planning for </a:t>
          </a:r>
          <a:r>
            <a:rPr lang="en-NZ" dirty="0" smtClean="0">
              <a:solidFill>
                <a:schemeClr val="tx1"/>
              </a:solidFill>
            </a:rPr>
            <a:t>moderation</a:t>
          </a:r>
          <a:r>
            <a:rPr lang="en-NZ" dirty="0" smtClean="0"/>
            <a:t>, sharing expectations; collecting and analysing evidence of student learning </a:t>
          </a:r>
          <a:endParaRPr lang="en-NZ" dirty="0"/>
        </a:p>
      </dgm:t>
    </dgm:pt>
    <dgm:pt modelId="{E179F52D-CE18-4276-AE2D-C7D5625D021E}" type="parTrans" cxnId="{1C4858B7-E4CD-4C0E-99E7-F6B5ED9EAFAB}">
      <dgm:prSet/>
      <dgm:spPr/>
      <dgm:t>
        <a:bodyPr/>
        <a:lstStyle/>
        <a:p>
          <a:endParaRPr lang="en-NZ"/>
        </a:p>
      </dgm:t>
    </dgm:pt>
    <dgm:pt modelId="{62F576D0-896E-4651-91F5-4A0D29E01EC7}" type="sibTrans" cxnId="{1C4858B7-E4CD-4C0E-99E7-F6B5ED9EAFAB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NZ"/>
        </a:p>
      </dgm:t>
    </dgm:pt>
    <dgm:pt modelId="{0C153E98-B94E-4F5E-A113-E428A647EDCB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Comparison of that evidence against expectations, benchmarks or ‘standards’.</a:t>
          </a:r>
          <a:endParaRPr lang="en-NZ" dirty="0"/>
        </a:p>
      </dgm:t>
    </dgm:pt>
    <dgm:pt modelId="{22E3DF89-6643-4375-8570-929FD23ECAA1}" type="parTrans" cxnId="{138031AB-26AC-40E7-907E-CAAC40FBCC2B}">
      <dgm:prSet/>
      <dgm:spPr/>
      <dgm:t>
        <a:bodyPr/>
        <a:lstStyle/>
        <a:p>
          <a:endParaRPr lang="en-NZ"/>
        </a:p>
      </dgm:t>
    </dgm:pt>
    <dgm:pt modelId="{5A4E9CCD-2B2A-4FB9-B2B9-E424D550CCBA}" type="sibTrans" cxnId="{138031AB-26AC-40E7-907E-CAAC40FBCC2B}">
      <dgm:prSet/>
      <dgm:spPr>
        <a:solidFill>
          <a:schemeClr val="accent5"/>
        </a:solidFill>
      </dgm:spPr>
      <dgm:t>
        <a:bodyPr/>
        <a:lstStyle/>
        <a:p>
          <a:endParaRPr lang="en-NZ"/>
        </a:p>
      </dgm:t>
    </dgm:pt>
    <dgm:pt modelId="{102921EB-4676-47F9-85A6-87334C9F6FAB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Adjustment of judgments to align with common expectations, benchmarks or ‘standards’.</a:t>
          </a:r>
          <a:endParaRPr lang="en-NZ" dirty="0"/>
        </a:p>
      </dgm:t>
    </dgm:pt>
    <dgm:pt modelId="{8D049BCB-244A-4D7C-9BE3-3586177A39F3}" type="parTrans" cxnId="{198FB4B7-F57B-4F93-9F5D-53F50DA1D957}">
      <dgm:prSet/>
      <dgm:spPr/>
      <dgm:t>
        <a:bodyPr/>
        <a:lstStyle/>
        <a:p>
          <a:endParaRPr lang="en-NZ"/>
        </a:p>
      </dgm:t>
    </dgm:pt>
    <dgm:pt modelId="{B7532789-4704-485E-89AD-6A024C530803}" type="sibTrans" cxnId="{198FB4B7-F57B-4F93-9F5D-53F50DA1D957}">
      <dgm:prSet/>
      <dgm:spPr/>
      <dgm:t>
        <a:bodyPr/>
        <a:lstStyle/>
        <a:p>
          <a:endParaRPr lang="en-NZ"/>
        </a:p>
      </dgm:t>
    </dgm:pt>
    <dgm:pt modelId="{3CD5FE8F-2CA0-41BF-8D5F-13CD57E8A46F}" type="pres">
      <dgm:prSet presAssocID="{FB397177-D009-4898-B695-FC070E30C70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F8221170-0D38-4464-A942-6CD45A8D41FE}" type="pres">
      <dgm:prSet presAssocID="{B5CC8A3E-7857-4BD9-9AEF-31D4586C2379}" presName="centerShape" presStyleLbl="node0" presStyleIdx="0" presStyleCnt="1" custScaleX="110000" custScaleY="110000"/>
      <dgm:spPr/>
      <dgm:t>
        <a:bodyPr/>
        <a:lstStyle/>
        <a:p>
          <a:endParaRPr lang="en-NZ"/>
        </a:p>
      </dgm:t>
    </dgm:pt>
    <dgm:pt modelId="{AA2E12A0-D6D3-415A-884E-13755927236F}" type="pres">
      <dgm:prSet presAssocID="{F807A538-4D7F-46E4-864C-B53682F25AA7}" presName="node" presStyleLbl="node1" presStyleIdx="0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0014E07C-A67D-4DD2-921C-F0AE1BF4D639}" type="pres">
      <dgm:prSet presAssocID="{F807A538-4D7F-46E4-864C-B53682F25AA7}" presName="dummy" presStyleCnt="0"/>
      <dgm:spPr/>
    </dgm:pt>
    <dgm:pt modelId="{BF35007A-6293-45C9-B83F-E11175B56C05}" type="pres">
      <dgm:prSet presAssocID="{62F576D0-896E-4651-91F5-4A0D29E01EC7}" presName="sibTrans" presStyleLbl="sibTrans2D1" presStyleIdx="0" presStyleCnt="3"/>
      <dgm:spPr/>
      <dgm:t>
        <a:bodyPr/>
        <a:lstStyle/>
        <a:p>
          <a:endParaRPr lang="en-NZ"/>
        </a:p>
      </dgm:t>
    </dgm:pt>
    <dgm:pt modelId="{F111A602-E5C3-4A9E-99B2-8665E927B0DE}" type="pres">
      <dgm:prSet presAssocID="{0C153E98-B94E-4F5E-A113-E428A647EDCB}" presName="node" presStyleLbl="node1" presStyleIdx="1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DC5D4BA7-01CE-4305-809F-A60D50532D6F}" type="pres">
      <dgm:prSet presAssocID="{0C153E98-B94E-4F5E-A113-E428A647EDCB}" presName="dummy" presStyleCnt="0"/>
      <dgm:spPr/>
    </dgm:pt>
    <dgm:pt modelId="{43666C62-AED7-4620-9307-D87660172D34}" type="pres">
      <dgm:prSet presAssocID="{5A4E9CCD-2B2A-4FB9-B2B9-E424D550CCBA}" presName="sibTrans" presStyleLbl="sibTrans2D1" presStyleIdx="1" presStyleCnt="3" custLinFactNeighborX="505" custLinFactNeighborY="-1596"/>
      <dgm:spPr/>
      <dgm:t>
        <a:bodyPr/>
        <a:lstStyle/>
        <a:p>
          <a:endParaRPr lang="en-NZ"/>
        </a:p>
      </dgm:t>
    </dgm:pt>
    <dgm:pt modelId="{815E7C2D-C2D9-4EEB-B9DE-8777CB3565F7}" type="pres">
      <dgm:prSet presAssocID="{102921EB-4676-47F9-85A6-87334C9F6FAB}" presName="node" presStyleLbl="node1" presStyleIdx="2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75309DE-6980-42A1-96EE-FEA3CB7D5642}" type="pres">
      <dgm:prSet presAssocID="{102921EB-4676-47F9-85A6-87334C9F6FAB}" presName="dummy" presStyleCnt="0"/>
      <dgm:spPr/>
    </dgm:pt>
    <dgm:pt modelId="{48BB345C-8D5F-4953-880B-F16C5FD0B66B}" type="pres">
      <dgm:prSet presAssocID="{B7532789-4704-485E-89AD-6A024C530803}" presName="sibTrans" presStyleLbl="sibTrans2D1" presStyleIdx="2" presStyleCnt="3"/>
      <dgm:spPr/>
      <dgm:t>
        <a:bodyPr/>
        <a:lstStyle/>
        <a:p>
          <a:endParaRPr lang="en-NZ"/>
        </a:p>
      </dgm:t>
    </dgm:pt>
  </dgm:ptLst>
  <dgm:cxnLst>
    <dgm:cxn modelId="{A8F317CE-DE82-4570-B1DF-F840372DE375}" srcId="{FB397177-D009-4898-B695-FC070E30C70A}" destId="{B5CC8A3E-7857-4BD9-9AEF-31D4586C2379}" srcOrd="0" destOrd="0" parTransId="{0A6A4279-3CAA-4FD0-BE6C-376D45CE8505}" sibTransId="{BF0FB4DC-C2FE-4A69-BD4D-A5A530EEA53C}"/>
    <dgm:cxn modelId="{138031AB-26AC-40E7-907E-CAAC40FBCC2B}" srcId="{B5CC8A3E-7857-4BD9-9AEF-31D4586C2379}" destId="{0C153E98-B94E-4F5E-A113-E428A647EDCB}" srcOrd="1" destOrd="0" parTransId="{22E3DF89-6643-4375-8570-929FD23ECAA1}" sibTransId="{5A4E9CCD-2B2A-4FB9-B2B9-E424D550CCBA}"/>
    <dgm:cxn modelId="{D6B4A5FF-4221-45B8-8787-C322654B0F86}" type="presOf" srcId="{5A4E9CCD-2B2A-4FB9-B2B9-E424D550CCBA}" destId="{43666C62-AED7-4620-9307-D87660172D34}" srcOrd="0" destOrd="0" presId="urn:microsoft.com/office/officeart/2005/8/layout/radial6"/>
    <dgm:cxn modelId="{BB9B8A2F-1E80-4471-B415-8B71D976DE1A}" type="presOf" srcId="{62F576D0-896E-4651-91F5-4A0D29E01EC7}" destId="{BF35007A-6293-45C9-B83F-E11175B56C05}" srcOrd="0" destOrd="0" presId="urn:microsoft.com/office/officeart/2005/8/layout/radial6"/>
    <dgm:cxn modelId="{198FB4B7-F57B-4F93-9F5D-53F50DA1D957}" srcId="{B5CC8A3E-7857-4BD9-9AEF-31D4586C2379}" destId="{102921EB-4676-47F9-85A6-87334C9F6FAB}" srcOrd="2" destOrd="0" parTransId="{8D049BCB-244A-4D7C-9BE3-3586177A39F3}" sibTransId="{B7532789-4704-485E-89AD-6A024C530803}"/>
    <dgm:cxn modelId="{37F49D3D-6C14-43E1-9A31-8BB3393C4FA3}" type="presOf" srcId="{0C153E98-B94E-4F5E-A113-E428A647EDCB}" destId="{F111A602-E5C3-4A9E-99B2-8665E927B0DE}" srcOrd="0" destOrd="0" presId="urn:microsoft.com/office/officeart/2005/8/layout/radial6"/>
    <dgm:cxn modelId="{8803887E-64ED-4B2B-9C7F-0A6DFF532176}" type="presOf" srcId="{FB397177-D009-4898-B695-FC070E30C70A}" destId="{3CD5FE8F-2CA0-41BF-8D5F-13CD57E8A46F}" srcOrd="0" destOrd="0" presId="urn:microsoft.com/office/officeart/2005/8/layout/radial6"/>
    <dgm:cxn modelId="{1C4858B7-E4CD-4C0E-99E7-F6B5ED9EAFAB}" srcId="{B5CC8A3E-7857-4BD9-9AEF-31D4586C2379}" destId="{F807A538-4D7F-46E4-864C-B53682F25AA7}" srcOrd="0" destOrd="0" parTransId="{E179F52D-CE18-4276-AE2D-C7D5625D021E}" sibTransId="{62F576D0-896E-4651-91F5-4A0D29E01EC7}"/>
    <dgm:cxn modelId="{713F807C-4986-4547-AFAF-2C01D9E06B2C}" type="presOf" srcId="{F807A538-4D7F-46E4-864C-B53682F25AA7}" destId="{AA2E12A0-D6D3-415A-884E-13755927236F}" srcOrd="0" destOrd="0" presId="urn:microsoft.com/office/officeart/2005/8/layout/radial6"/>
    <dgm:cxn modelId="{CC314641-702F-47BB-8D65-36DCB2115161}" type="presOf" srcId="{102921EB-4676-47F9-85A6-87334C9F6FAB}" destId="{815E7C2D-C2D9-4EEB-B9DE-8777CB3565F7}" srcOrd="0" destOrd="0" presId="urn:microsoft.com/office/officeart/2005/8/layout/radial6"/>
    <dgm:cxn modelId="{DCF2E325-596D-4CB9-A7C2-8C02E8E45824}" type="presOf" srcId="{B5CC8A3E-7857-4BD9-9AEF-31D4586C2379}" destId="{F8221170-0D38-4464-A942-6CD45A8D41FE}" srcOrd="0" destOrd="0" presId="urn:microsoft.com/office/officeart/2005/8/layout/radial6"/>
    <dgm:cxn modelId="{ED7855CE-6DEE-4770-896C-97E343FD4C73}" type="presOf" srcId="{B7532789-4704-485E-89AD-6A024C530803}" destId="{48BB345C-8D5F-4953-880B-F16C5FD0B66B}" srcOrd="0" destOrd="0" presId="urn:microsoft.com/office/officeart/2005/8/layout/radial6"/>
    <dgm:cxn modelId="{2D6EA711-9091-4EE4-AA42-919334B9B36F}" type="presParOf" srcId="{3CD5FE8F-2CA0-41BF-8D5F-13CD57E8A46F}" destId="{F8221170-0D38-4464-A942-6CD45A8D41FE}" srcOrd="0" destOrd="0" presId="urn:microsoft.com/office/officeart/2005/8/layout/radial6"/>
    <dgm:cxn modelId="{2EE8E051-B74C-40F1-A17C-15ED325947A3}" type="presParOf" srcId="{3CD5FE8F-2CA0-41BF-8D5F-13CD57E8A46F}" destId="{AA2E12A0-D6D3-415A-884E-13755927236F}" srcOrd="1" destOrd="0" presId="urn:microsoft.com/office/officeart/2005/8/layout/radial6"/>
    <dgm:cxn modelId="{A0C715D9-8643-4EA9-B9D6-262687494F7D}" type="presParOf" srcId="{3CD5FE8F-2CA0-41BF-8D5F-13CD57E8A46F}" destId="{0014E07C-A67D-4DD2-921C-F0AE1BF4D639}" srcOrd="2" destOrd="0" presId="urn:microsoft.com/office/officeart/2005/8/layout/radial6"/>
    <dgm:cxn modelId="{06D6A141-5199-4941-B7F7-CBE7F7054ECF}" type="presParOf" srcId="{3CD5FE8F-2CA0-41BF-8D5F-13CD57E8A46F}" destId="{BF35007A-6293-45C9-B83F-E11175B56C05}" srcOrd="3" destOrd="0" presId="urn:microsoft.com/office/officeart/2005/8/layout/radial6"/>
    <dgm:cxn modelId="{071B9352-7949-4FB2-936D-4434936BF07C}" type="presParOf" srcId="{3CD5FE8F-2CA0-41BF-8D5F-13CD57E8A46F}" destId="{F111A602-E5C3-4A9E-99B2-8665E927B0DE}" srcOrd="4" destOrd="0" presId="urn:microsoft.com/office/officeart/2005/8/layout/radial6"/>
    <dgm:cxn modelId="{8DE40536-2756-429F-989B-5E85CF6087CB}" type="presParOf" srcId="{3CD5FE8F-2CA0-41BF-8D5F-13CD57E8A46F}" destId="{DC5D4BA7-01CE-4305-809F-A60D50532D6F}" srcOrd="5" destOrd="0" presId="urn:microsoft.com/office/officeart/2005/8/layout/radial6"/>
    <dgm:cxn modelId="{341B58BE-44D7-4523-A433-3F572F9FF90F}" type="presParOf" srcId="{3CD5FE8F-2CA0-41BF-8D5F-13CD57E8A46F}" destId="{43666C62-AED7-4620-9307-D87660172D34}" srcOrd="6" destOrd="0" presId="urn:microsoft.com/office/officeart/2005/8/layout/radial6"/>
    <dgm:cxn modelId="{537A778A-4B83-49E9-B5AF-5DEDA33F80C3}" type="presParOf" srcId="{3CD5FE8F-2CA0-41BF-8D5F-13CD57E8A46F}" destId="{815E7C2D-C2D9-4EEB-B9DE-8777CB3565F7}" srcOrd="7" destOrd="0" presId="urn:microsoft.com/office/officeart/2005/8/layout/radial6"/>
    <dgm:cxn modelId="{9CCE1E12-2AB8-4229-8A9D-DD71DAC8FA74}" type="presParOf" srcId="{3CD5FE8F-2CA0-41BF-8D5F-13CD57E8A46F}" destId="{175309DE-6980-42A1-96EE-FEA3CB7D5642}" srcOrd="8" destOrd="0" presId="urn:microsoft.com/office/officeart/2005/8/layout/radial6"/>
    <dgm:cxn modelId="{DCACCF69-77DD-414A-A4E0-5C3770D29347}" type="presParOf" srcId="{3CD5FE8F-2CA0-41BF-8D5F-13CD57E8A46F}" destId="{48BB345C-8D5F-4953-880B-F16C5FD0B66B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3D05F-91D9-44D2-A476-90513652756F}">
      <dsp:nvSpPr>
        <dsp:cNvPr id="0" name=""/>
        <dsp:cNvSpPr/>
      </dsp:nvSpPr>
      <dsp:spPr>
        <a:xfrm>
          <a:off x="355106" y="0"/>
          <a:ext cx="4834923" cy="302182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3C70FB-0859-43B2-83B4-A85E83D6D4A0}">
      <dsp:nvSpPr>
        <dsp:cNvPr id="0" name=""/>
        <dsp:cNvSpPr/>
      </dsp:nvSpPr>
      <dsp:spPr>
        <a:xfrm>
          <a:off x="969142" y="2085664"/>
          <a:ext cx="125708" cy="1257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DE5A0-C079-437F-B7B8-E85CD5D871AE}">
      <dsp:nvSpPr>
        <dsp:cNvPr id="0" name=""/>
        <dsp:cNvSpPr/>
      </dsp:nvSpPr>
      <dsp:spPr>
        <a:xfrm>
          <a:off x="1031996" y="2148518"/>
          <a:ext cx="1126537" cy="873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10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Refine school processes (refer MOE moderation series and TKI for more information)</a:t>
          </a:r>
          <a:endParaRPr lang="en-NZ" sz="900" kern="1200" dirty="0"/>
        </a:p>
      </dsp:txBody>
      <dsp:txXfrm>
        <a:off x="1031996" y="2148518"/>
        <a:ext cx="1126537" cy="873308"/>
      </dsp:txXfrm>
    </dsp:sp>
    <dsp:sp modelId="{F2789477-3908-466A-95F6-3B487E0A8A09}">
      <dsp:nvSpPr>
        <dsp:cNvPr id="0" name=""/>
        <dsp:cNvSpPr/>
      </dsp:nvSpPr>
      <dsp:spPr>
        <a:xfrm>
          <a:off x="2078757" y="1264332"/>
          <a:ext cx="227241" cy="227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311B9B-C661-4F72-8BE5-E95F7E3AD713}">
      <dsp:nvSpPr>
        <dsp:cNvPr id="0" name=""/>
        <dsp:cNvSpPr/>
      </dsp:nvSpPr>
      <dsp:spPr>
        <a:xfrm>
          <a:off x="2192377" y="1377953"/>
          <a:ext cx="1160381" cy="1643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411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Increase participation of students in the moderation process</a:t>
          </a:r>
          <a:endParaRPr lang="en-NZ" sz="900" kern="1200" dirty="0"/>
        </a:p>
      </dsp:txBody>
      <dsp:txXfrm>
        <a:off x="2192377" y="1377953"/>
        <a:ext cx="1160381" cy="1643873"/>
      </dsp:txXfrm>
    </dsp:sp>
    <dsp:sp modelId="{C68DF166-3747-458D-9F5E-C49463766D5C}">
      <dsp:nvSpPr>
        <dsp:cNvPr id="0" name=""/>
        <dsp:cNvSpPr/>
      </dsp:nvSpPr>
      <dsp:spPr>
        <a:xfrm>
          <a:off x="3413195" y="764522"/>
          <a:ext cx="314270" cy="3142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019201-EAEB-4809-B1AE-432B2D7BF4C7}">
      <dsp:nvSpPr>
        <dsp:cNvPr id="0" name=""/>
        <dsp:cNvSpPr/>
      </dsp:nvSpPr>
      <dsp:spPr>
        <a:xfrm>
          <a:off x="3570330" y="921657"/>
          <a:ext cx="1160381" cy="21001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525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Work with clusters of schools in or beyond region to further improve moderation</a:t>
          </a:r>
          <a:endParaRPr lang="en-NZ" sz="900" kern="1200" dirty="0"/>
        </a:p>
      </dsp:txBody>
      <dsp:txXfrm>
        <a:off x="3570330" y="921657"/>
        <a:ext cx="1160381" cy="2100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B345C-8D5F-4953-880B-F16C5FD0B66B}">
      <dsp:nvSpPr>
        <dsp:cNvPr id="0" name=""/>
        <dsp:cNvSpPr/>
      </dsp:nvSpPr>
      <dsp:spPr>
        <a:xfrm>
          <a:off x="1622712" y="890151"/>
          <a:ext cx="5035495" cy="5035495"/>
        </a:xfrm>
        <a:prstGeom prst="blockArc">
          <a:avLst>
            <a:gd name="adj1" fmla="val 9000000"/>
            <a:gd name="adj2" fmla="val 16200000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66C62-AED7-4620-9307-D87660172D34}">
      <dsp:nvSpPr>
        <dsp:cNvPr id="0" name=""/>
        <dsp:cNvSpPr/>
      </dsp:nvSpPr>
      <dsp:spPr>
        <a:xfrm>
          <a:off x="1648141" y="809785"/>
          <a:ext cx="5035495" cy="5035495"/>
        </a:xfrm>
        <a:prstGeom prst="blockArc">
          <a:avLst>
            <a:gd name="adj1" fmla="val 1800000"/>
            <a:gd name="adj2" fmla="val 9000000"/>
            <a:gd name="adj3" fmla="val 4638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5007A-6293-45C9-B83F-E11175B56C05}">
      <dsp:nvSpPr>
        <dsp:cNvPr id="0" name=""/>
        <dsp:cNvSpPr/>
      </dsp:nvSpPr>
      <dsp:spPr>
        <a:xfrm>
          <a:off x="1622712" y="890151"/>
          <a:ext cx="5035495" cy="5035495"/>
        </a:xfrm>
        <a:prstGeom prst="blockArc">
          <a:avLst>
            <a:gd name="adj1" fmla="val 16200000"/>
            <a:gd name="adj2" fmla="val 1800000"/>
            <a:gd name="adj3" fmla="val 4638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F8221170-0D38-4464-A942-6CD45A8D41FE}">
      <dsp:nvSpPr>
        <dsp:cNvPr id="0" name=""/>
        <dsp:cNvSpPr/>
      </dsp:nvSpPr>
      <dsp:spPr>
        <a:xfrm>
          <a:off x="2866176" y="2133616"/>
          <a:ext cx="2548566" cy="2548566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000" kern="1200" dirty="0" smtClean="0"/>
            <a:t>High quality teacher judgments: appropriate, comparable and equitable</a:t>
          </a:r>
          <a:endParaRPr lang="en-NZ" sz="2000" kern="1200" dirty="0"/>
        </a:p>
      </dsp:txBody>
      <dsp:txXfrm>
        <a:off x="3239405" y="2506845"/>
        <a:ext cx="1802108" cy="1802108"/>
      </dsp:txXfrm>
    </dsp:sp>
    <dsp:sp modelId="{AA2E12A0-D6D3-415A-884E-13755927236F}">
      <dsp:nvSpPr>
        <dsp:cNvPr id="0" name=""/>
        <dsp:cNvSpPr/>
      </dsp:nvSpPr>
      <dsp:spPr>
        <a:xfrm>
          <a:off x="3061142" y="-130780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Conversations about planning for </a:t>
          </a:r>
          <a:r>
            <a:rPr lang="en-NZ" sz="1200" kern="1200" dirty="0" smtClean="0">
              <a:solidFill>
                <a:schemeClr val="tx1"/>
              </a:solidFill>
            </a:rPr>
            <a:t>moderation</a:t>
          </a:r>
          <a:r>
            <a:rPr lang="en-NZ" sz="1200" kern="1200" dirty="0" smtClean="0"/>
            <a:t>, sharing expectations; collecting and analysing evidence of student learning </a:t>
          </a:r>
          <a:endParaRPr lang="en-NZ" sz="1200" kern="1200" dirty="0"/>
        </a:p>
      </dsp:txBody>
      <dsp:txXfrm>
        <a:off x="3377267" y="185345"/>
        <a:ext cx="1526385" cy="1526385"/>
      </dsp:txXfrm>
    </dsp:sp>
    <dsp:sp modelId="{F111A602-E5C3-4A9E-99B2-8665E927B0DE}">
      <dsp:nvSpPr>
        <dsp:cNvPr id="0" name=""/>
        <dsp:cNvSpPr/>
      </dsp:nvSpPr>
      <dsp:spPr>
        <a:xfrm>
          <a:off x="5191012" y="3558262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Comparison of that evidence against expectations, benchmarks or ‘standards’.</a:t>
          </a:r>
          <a:endParaRPr lang="en-NZ" sz="1200" kern="1200" dirty="0"/>
        </a:p>
      </dsp:txBody>
      <dsp:txXfrm>
        <a:off x="5507137" y="3874387"/>
        <a:ext cx="1526385" cy="1526385"/>
      </dsp:txXfrm>
    </dsp:sp>
    <dsp:sp modelId="{815E7C2D-C2D9-4EEB-B9DE-8777CB3565F7}">
      <dsp:nvSpPr>
        <dsp:cNvPr id="0" name=""/>
        <dsp:cNvSpPr/>
      </dsp:nvSpPr>
      <dsp:spPr>
        <a:xfrm>
          <a:off x="931271" y="3558262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Adjustment of judgments to align with common expectations, benchmarks or ‘standards’.</a:t>
          </a:r>
          <a:endParaRPr lang="en-NZ" sz="1200" kern="1200" dirty="0"/>
        </a:p>
      </dsp:txBody>
      <dsp:txXfrm>
        <a:off x="1247396" y="3874387"/>
        <a:ext cx="1526385" cy="1526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2BB27-FA85-4FA4-93A8-A210E2AF00E3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C232F-96D0-4056-9122-DCD9379C488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5433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We are going to take the Contract as read  A contract with the Ministry in relation to Raising Literacy and Numeracy Achievement: Small Project – We have chosen Yr 1 to focus on Writing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forget introductions this time Lib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2ACE0-F657-4D63-B7F6-7005A48CBECB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35945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2ACE0-F657-4D63-B7F6-7005A48CBECB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8350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2ACE0-F657-4D63-B7F6-7005A48CBECB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01756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2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2083 -32000"/>
                <a:gd name="T13" fmla="*/ T12 w 64000"/>
                <a:gd name="T14" fmla="+- 0 -29632 -32000"/>
                <a:gd name="T15" fmla="*/ -29632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2083 -32000"/>
                <a:gd name="T21" fmla="*/ T20 w 64000"/>
                <a:gd name="T22" fmla="+- 0 29631 -32000"/>
                <a:gd name="T23" fmla="*/ 29631 h 64000"/>
                <a:gd name="T24" fmla="+- 0 12083 -32000"/>
                <a:gd name="T25" fmla="*/ T24 w 64000"/>
                <a:gd name="T26" fmla="+- 0 29631 -32000"/>
                <a:gd name="T27" fmla="*/ 29631 h 64000"/>
                <a:gd name="T28" fmla="+- 0 12082 -32000"/>
                <a:gd name="T29" fmla="*/ T28 w 64000"/>
                <a:gd name="T30" fmla="+- 0 29631 -32000"/>
                <a:gd name="T31" fmla="*/ 29631 h 64000"/>
                <a:gd name="T32" fmla="+- 0 12083 -32000"/>
                <a:gd name="T33" fmla="*/ T32 w 64000"/>
                <a:gd name="T34" fmla="+- 0 29632 -32000"/>
                <a:gd name="T35" fmla="*/ 29632 h 64000"/>
                <a:gd name="T36" fmla="+- 0 12083 -32000"/>
                <a:gd name="T37" fmla="*/ T36 w 64000"/>
                <a:gd name="T38" fmla="+- 0 -29632 -32000"/>
                <a:gd name="T39" fmla="*/ -29632 h 64000"/>
                <a:gd name="T40" fmla="+- 0 12082 -32000"/>
                <a:gd name="T41" fmla="*/ T40 w 64000"/>
                <a:gd name="T42" fmla="+- 0 -29632 -32000"/>
                <a:gd name="T43" fmla="*/ -29632 h 64000"/>
                <a:gd name="T44" fmla="+- 0 12083 -32000"/>
                <a:gd name="T45" fmla="*/ T44 w 64000"/>
                <a:gd name="T46" fmla="+- 0 -29632 -32000"/>
                <a:gd name="T47" fmla="*/ -29632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3013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994 -32000"/>
                <a:gd name="T13" fmla="*/ T12 w 64000"/>
                <a:gd name="T14" fmla="+- 0 -25754 -32000"/>
                <a:gd name="T15" fmla="*/ -257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994 -32000"/>
                <a:gd name="T21" fmla="*/ T20 w 64000"/>
                <a:gd name="T22" fmla="+- 0 25753 -32000"/>
                <a:gd name="T23" fmla="*/ 25753 h 64000"/>
                <a:gd name="T24" fmla="+- 0 18994 -32000"/>
                <a:gd name="T25" fmla="*/ T24 w 64000"/>
                <a:gd name="T26" fmla="+- 0 25753 -32000"/>
                <a:gd name="T27" fmla="*/ 25753 h 64000"/>
                <a:gd name="T28" fmla="+- 0 18993 -32000"/>
                <a:gd name="T29" fmla="*/ T28 w 64000"/>
                <a:gd name="T30" fmla="+- 0 25753 -32000"/>
                <a:gd name="T31" fmla="*/ 25753 h 64000"/>
                <a:gd name="T32" fmla="+- 0 18994 -32000"/>
                <a:gd name="T33" fmla="*/ T32 w 64000"/>
                <a:gd name="T34" fmla="+- 0 25754 -32000"/>
                <a:gd name="T35" fmla="*/ 25754 h 64000"/>
                <a:gd name="T36" fmla="+- 0 18994 -32000"/>
                <a:gd name="T37" fmla="*/ T36 w 64000"/>
                <a:gd name="T38" fmla="+- 0 -25754 -32000"/>
                <a:gd name="T39" fmla="*/ -25754 h 64000"/>
                <a:gd name="T40" fmla="+- 0 18993 -32000"/>
                <a:gd name="T41" fmla="*/ T40 w 64000"/>
                <a:gd name="T42" fmla="+- 0 -25754 -32000"/>
                <a:gd name="T43" fmla="*/ -25754 h 64000"/>
                <a:gd name="T44" fmla="+- 0 18994 -32000"/>
                <a:gd name="T45" fmla="*/ T44 w 64000"/>
                <a:gd name="T46" fmla="+- 0 -25754 -32000"/>
                <a:gd name="T47" fmla="*/ -257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latin typeface="Arial" charset="0"/>
              </a:endParaRPr>
            </a:p>
          </p:txBody>
        </p:sp>
      </p:grpSp>
      <p:sp>
        <p:nvSpPr>
          <p:cNvPr id="430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smtClean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smtClean="0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43017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09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087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25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1129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849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555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71242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9597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445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8697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4198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296 -32000"/>
                <a:gd name="T13" fmla="*/ T12 w 64000"/>
                <a:gd name="T14" fmla="+- 0 -26254 -32000"/>
                <a:gd name="T15" fmla="*/ -262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296 -32000"/>
                <a:gd name="T21" fmla="*/ T20 w 64000"/>
                <a:gd name="T22" fmla="+- 0 26253 -32000"/>
                <a:gd name="T23" fmla="*/ 26253 h 64000"/>
                <a:gd name="T24" fmla="+- 0 18296 -32000"/>
                <a:gd name="T25" fmla="*/ T24 w 64000"/>
                <a:gd name="T26" fmla="+- 0 26253 -32000"/>
                <a:gd name="T27" fmla="*/ 26253 h 64000"/>
                <a:gd name="T28" fmla="+- 0 18295 -32000"/>
                <a:gd name="T29" fmla="*/ T28 w 64000"/>
                <a:gd name="T30" fmla="+- 0 26253 -32000"/>
                <a:gd name="T31" fmla="*/ 26253 h 64000"/>
                <a:gd name="T32" fmla="+- 0 18296 -32000"/>
                <a:gd name="T33" fmla="*/ T32 w 64000"/>
                <a:gd name="T34" fmla="+- 0 26254 -32000"/>
                <a:gd name="T35" fmla="*/ 26254 h 64000"/>
                <a:gd name="T36" fmla="+- 0 18296 -32000"/>
                <a:gd name="T37" fmla="*/ T36 w 64000"/>
                <a:gd name="T38" fmla="+- 0 -26254 -32000"/>
                <a:gd name="T39" fmla="*/ -26254 h 64000"/>
                <a:gd name="T40" fmla="+- 0 18295 -32000"/>
                <a:gd name="T41" fmla="*/ T40 w 64000"/>
                <a:gd name="T42" fmla="+- 0 -26254 -32000"/>
                <a:gd name="T43" fmla="*/ -26254 h 64000"/>
                <a:gd name="T44" fmla="+- 0 18296 -32000"/>
                <a:gd name="T45" fmla="*/ T44 w 64000"/>
                <a:gd name="T46" fmla="+- 0 -26254 -32000"/>
                <a:gd name="T47" fmla="*/ -262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98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077 -32000"/>
                <a:gd name="T13" fmla="*/ T12 w 64000"/>
                <a:gd name="T14" fmla="+- 0 -26405 -32000"/>
                <a:gd name="T15" fmla="*/ -26405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077 -32000"/>
                <a:gd name="T21" fmla="*/ T20 w 64000"/>
                <a:gd name="T22" fmla="+- 0 26404 -32000"/>
                <a:gd name="T23" fmla="*/ 26404 h 64000"/>
                <a:gd name="T24" fmla="+- 0 18077 -32000"/>
                <a:gd name="T25" fmla="*/ T24 w 64000"/>
                <a:gd name="T26" fmla="+- 0 26404 -32000"/>
                <a:gd name="T27" fmla="*/ 26404 h 64000"/>
                <a:gd name="T28" fmla="+- 0 18076 -32000"/>
                <a:gd name="T29" fmla="*/ T28 w 64000"/>
                <a:gd name="T30" fmla="+- 0 26404 -32000"/>
                <a:gd name="T31" fmla="*/ 26404 h 64000"/>
                <a:gd name="T32" fmla="+- 0 18077 -32000"/>
                <a:gd name="T33" fmla="*/ T32 w 64000"/>
                <a:gd name="T34" fmla="+- 0 26405 -32000"/>
                <a:gd name="T35" fmla="*/ 26405 h 64000"/>
                <a:gd name="T36" fmla="+- 0 18077 -32000"/>
                <a:gd name="T37" fmla="*/ T36 w 64000"/>
                <a:gd name="T38" fmla="+- 0 -26405 -32000"/>
                <a:gd name="T39" fmla="*/ -26405 h 64000"/>
                <a:gd name="T40" fmla="+- 0 18076 -32000"/>
                <a:gd name="T41" fmla="*/ T40 w 64000"/>
                <a:gd name="T42" fmla="+- 0 -26405 -32000"/>
                <a:gd name="T43" fmla="*/ -26405 h 64000"/>
                <a:gd name="T44" fmla="+- 0 18077 -32000"/>
                <a:gd name="T45" fmla="*/ T44 w 64000"/>
                <a:gd name="T46" fmla="+- 0 -26405 -32000"/>
                <a:gd name="T47" fmla="*/ -26405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latin typeface="Arial" charset="0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4199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fld id="{3B119DF1-F59B-4A39-8CD1-9BD77236A9A6}" type="datetimeFigureOut">
              <a:rPr lang="en-NZ" smtClean="0"/>
              <a:t>12/07/2011</a:t>
            </a:fld>
            <a:endParaRPr lang="en-NZ"/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NZ"/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CDE367E-924F-4EAC-8CD5-8843A28FFE7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/>
              <a:t>Upper Hutt Network Learning Cluster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763713" y="3214280"/>
          <a:ext cx="5545137" cy="302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95513" y="2060575"/>
            <a:ext cx="4897437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Lead </a:t>
            </a:r>
            <a:r>
              <a:rPr lang="en-US" dirty="0" smtClean="0">
                <a:solidFill>
                  <a:srgbClr val="009999"/>
                </a:solidFill>
              </a:rPr>
              <a:t>teacher </a:t>
            </a:r>
            <a:r>
              <a:rPr lang="en-US" dirty="0">
                <a:solidFill>
                  <a:srgbClr val="009999"/>
                </a:solidFill>
              </a:rPr>
              <a:t>workshop </a:t>
            </a:r>
            <a:endParaRPr lang="en-US" dirty="0" smtClean="0">
              <a:solidFill>
                <a:srgbClr val="0099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July 13th</a:t>
            </a:r>
            <a:endParaRPr lang="en-US" dirty="0" smtClean="0">
              <a:solidFill>
                <a:srgbClr val="0099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at </a:t>
            </a:r>
            <a:r>
              <a:rPr lang="en-US" dirty="0" smtClean="0">
                <a:solidFill>
                  <a:srgbClr val="009999"/>
                </a:solidFill>
              </a:rPr>
              <a:t>Plateau School</a:t>
            </a:r>
            <a:endParaRPr lang="en-US" dirty="0" smtClean="0">
              <a:solidFill>
                <a:srgbClr val="0099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2011</a:t>
            </a:r>
            <a:endParaRPr lang="en-US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Lucida Sans" pitchFamily="34" charset="0"/>
              </a:rPr>
              <a:t>Agenda</a:t>
            </a:r>
            <a:endParaRPr lang="en-NZ" dirty="0">
              <a:latin typeface="Lucida San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Agenda Items:</a:t>
            </a:r>
            <a:endParaRPr lang="en-NZ" sz="1600" dirty="0"/>
          </a:p>
          <a:p>
            <a:pPr marL="0" indent="0">
              <a:buNone/>
            </a:pPr>
            <a:r>
              <a:rPr lang="en-US" sz="1600" dirty="0"/>
              <a:t> </a:t>
            </a:r>
            <a:endParaRPr lang="en-NZ" sz="1600" dirty="0"/>
          </a:p>
          <a:p>
            <a:pPr lvl="0"/>
            <a:r>
              <a:rPr lang="en-US" sz="1600" dirty="0"/>
              <a:t>Welcome</a:t>
            </a:r>
            <a:endParaRPr lang="en-NZ" sz="1600" dirty="0"/>
          </a:p>
          <a:p>
            <a:pPr lvl="0"/>
            <a:r>
              <a:rPr lang="en-US" sz="1600" dirty="0"/>
              <a:t>Discussions and feedback from in- school staff meetings and inter-school visits</a:t>
            </a:r>
            <a:endParaRPr lang="en-NZ" sz="1600" dirty="0"/>
          </a:p>
          <a:p>
            <a:pPr lvl="0"/>
            <a:r>
              <a:rPr lang="en-US" sz="1600" dirty="0"/>
              <a:t>Julie Beattie – Learning Media clarifying below, At, Above in writing</a:t>
            </a:r>
            <a:endParaRPr lang="en-NZ" sz="1600" dirty="0"/>
          </a:p>
          <a:p>
            <a:pPr lvl="0"/>
            <a:r>
              <a:rPr lang="en-US" sz="1600" dirty="0"/>
              <a:t>Moderating a piece of writing – Please bring 1 sample, 4 copies – no names – just year level, genre, task</a:t>
            </a:r>
            <a:endParaRPr lang="en-NZ" sz="1600" dirty="0"/>
          </a:p>
          <a:p>
            <a:pPr lvl="0"/>
            <a:r>
              <a:rPr lang="en-US" sz="1600" dirty="0"/>
              <a:t>Update Individual school action plan – Please bring your Action </a:t>
            </a:r>
            <a:r>
              <a:rPr lang="en-US" sz="1600" dirty="0" smtClean="0"/>
              <a:t>Plan</a:t>
            </a:r>
          </a:p>
          <a:p>
            <a:pPr lvl="0"/>
            <a:r>
              <a:rPr lang="en-US" sz="1600" dirty="0" smtClean="0"/>
              <a:t>Readings- Assessment – ERO Adapted questions</a:t>
            </a:r>
            <a:endParaRPr lang="en-NZ" sz="1600" dirty="0"/>
          </a:p>
          <a:p>
            <a:pPr lvl="0"/>
            <a:r>
              <a:rPr lang="en-US" sz="1600" dirty="0"/>
              <a:t>Closing – burning Issues</a:t>
            </a:r>
            <a:endParaRPr lang="en-NZ" sz="1600" dirty="0"/>
          </a:p>
          <a:p>
            <a:pPr marL="0" indent="0">
              <a:buNone/>
            </a:pPr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  <a:p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  <a:p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8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Muddiest Point !</a:t>
            </a:r>
            <a:endParaRPr lang="en-US" sz="4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11494"/>
            <a:ext cx="7272808" cy="2857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803956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Muddiest Point is the most</a:t>
            </a:r>
          </a:p>
          <a:p>
            <a:r>
              <a:rPr lang="en-US" dirty="0"/>
              <a:t>difficult part of your </a:t>
            </a:r>
            <a:r>
              <a:rPr lang="en-US" dirty="0" smtClean="0"/>
              <a:t>teaching/learning</a:t>
            </a:r>
            <a:r>
              <a:rPr lang="en-US" dirty="0" smtClean="0"/>
              <a:t>. - Moderation, OTJ’s</a:t>
            </a:r>
            <a:endParaRPr lang="en-US" dirty="0"/>
          </a:p>
          <a:p>
            <a:r>
              <a:rPr lang="en-US" dirty="0"/>
              <a:t>It is the part where you get stuck!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6176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41341"/>
              </p:ext>
            </p:extLst>
          </p:nvPr>
        </p:nvGraphicFramePr>
        <p:xfrm>
          <a:off x="1740613" y="1827213"/>
          <a:ext cx="6572411" cy="4365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7569"/>
                <a:gridCol w="1648185"/>
                <a:gridCol w="1783719"/>
                <a:gridCol w="1852938"/>
              </a:tblGrid>
              <a:tr h="440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800" dirty="0">
                          <a:solidFill>
                            <a:srgbClr val="0070C0"/>
                          </a:solidFill>
                          <a:effectLst/>
                        </a:rPr>
                        <a:t>Moderation visit to another school</a:t>
                      </a:r>
                      <a:endParaRPr lang="en-NZ" sz="8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solidFill>
                            <a:srgbClr val="0070C0"/>
                          </a:solidFill>
                          <a:effectLst/>
                        </a:rPr>
                        <a:t>Moderation visit to your school</a:t>
                      </a:r>
                      <a:endParaRPr lang="en-NZ" sz="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800" dirty="0">
                          <a:solidFill>
                            <a:srgbClr val="0070C0"/>
                          </a:solidFill>
                          <a:effectLst/>
                        </a:rPr>
                        <a:t>In school staff meetings/syndicate meetings/your own practice/ developing and following action plan</a:t>
                      </a:r>
                      <a:endParaRPr lang="en-NZ" sz="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028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Positive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17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/>
                      </a:r>
                      <a:br>
                        <a:rPr lang="en-NZ" sz="800" dirty="0">
                          <a:effectLst/>
                        </a:rPr>
                      </a:b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Challenging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469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Interesting</a:t>
                      </a:r>
                      <a:endParaRPr lang="en-NZ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</a:tbl>
          </a:graphicData>
        </a:graphic>
      </p:graphicFrame>
      <p:pic>
        <p:nvPicPr>
          <p:cNvPr id="2049" name="Picture 3" descr="Description: C:\Documents and Settings\Libby\Local Settings\Temporary Internet Files\Content.IE5\AHZBOVAV\MM900043731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815" y="4941168"/>
            <a:ext cx="685250" cy="97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1" descr="Description: C:\Documents and Settings\Libby\Local Settings\Temporary Internet Files\Content.IE5\ZPWSWDDO\MC90009803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665" y="2852936"/>
            <a:ext cx="570400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escription: C:\Documents and Settings\Libby\Local Settings\Temporary Internet Files\Content.IE5\HDY6JCPI\MC90038358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665" y="3861048"/>
            <a:ext cx="666750" cy="8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1560" y="254060"/>
            <a:ext cx="7560840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REFLECTION </a:t>
            </a:r>
            <a:endParaRPr kumimoji="0" lang="en-N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ON MODERATION VISITS AND IN SCHOOL WORK SINCE LAST WORKSHOP</a:t>
            </a:r>
            <a:endParaRPr kumimoji="0" lang="en-NZ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82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3472765-4631-4C81-AF40-0CF860B70247}" type="slidenum">
              <a:rPr lang="en-NZ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5</a:t>
            </a:fld>
            <a:endParaRPr lang="en-NZ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6387" name="Title 1"/>
          <p:cNvSpPr>
            <a:spLocks noGrp="1"/>
          </p:cNvSpPr>
          <p:nvPr>
            <p:ph type="title" idx="4294967295"/>
          </p:nvPr>
        </p:nvSpPr>
        <p:spPr>
          <a:xfrm>
            <a:off x="0" y="-242888"/>
            <a:ext cx="8229600" cy="1143001"/>
          </a:xfrm>
        </p:spPr>
        <p:txBody>
          <a:bodyPr/>
          <a:lstStyle/>
          <a:p>
            <a:r>
              <a:rPr lang="en-NZ" smtClean="0"/>
              <a:t>Moderation processes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323697842"/>
              </p:ext>
            </p:extLst>
          </p:nvPr>
        </p:nvGraphicFramePr>
        <p:xfrm>
          <a:off x="395536" y="90872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9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16632"/>
            <a:ext cx="428625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420888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Uses:</a:t>
            </a:r>
          </a:p>
          <a:p>
            <a:r>
              <a:rPr lang="en-US" dirty="0"/>
              <a:t>Pupils share work with a partner and reflect on;</a:t>
            </a:r>
          </a:p>
          <a:p>
            <a:r>
              <a:rPr lang="en-US" dirty="0"/>
              <a:t>3 new things they have learnt</a:t>
            </a:r>
          </a:p>
          <a:p>
            <a:r>
              <a:rPr lang="en-NZ" dirty="0"/>
              <a:t>what they found easy</a:t>
            </a:r>
          </a:p>
          <a:p>
            <a:r>
              <a:rPr lang="en-NZ" dirty="0"/>
              <a:t>what they found difficult</a:t>
            </a:r>
          </a:p>
          <a:p>
            <a:r>
              <a:rPr lang="en-US" dirty="0"/>
              <a:t>something they would like to work on /improve</a:t>
            </a:r>
          </a:p>
          <a:p>
            <a:r>
              <a:rPr lang="en-NZ" dirty="0"/>
              <a:t>revisit</a:t>
            </a:r>
          </a:p>
          <a:p>
            <a:r>
              <a:rPr lang="en-NZ" dirty="0"/>
              <a:t>Talk Partners</a:t>
            </a:r>
          </a:p>
          <a:p>
            <a:r>
              <a:rPr lang="en-NZ" dirty="0"/>
              <a:t>Teacher benefit:</a:t>
            </a:r>
          </a:p>
          <a:p>
            <a:r>
              <a:rPr lang="en-US" dirty="0"/>
              <a:t>Gains an overview of learning that has taken place</a:t>
            </a:r>
          </a:p>
          <a:p>
            <a:r>
              <a:rPr lang="en-US" dirty="0"/>
              <a:t>Gives an immediate indication of pupils’ understanding</a:t>
            </a:r>
          </a:p>
          <a:p>
            <a:r>
              <a:rPr lang="en-NZ" dirty="0"/>
              <a:t>and/or feelings</a:t>
            </a:r>
          </a:p>
          <a:p>
            <a:r>
              <a:rPr lang="en-US" dirty="0"/>
              <a:t>An opportunity to change the focus of teaching</a:t>
            </a:r>
          </a:p>
          <a:p>
            <a:r>
              <a:rPr lang="en-NZ" dirty="0"/>
              <a:t>– if necessary</a:t>
            </a:r>
          </a:p>
        </p:txBody>
      </p:sp>
    </p:spTree>
    <p:extLst>
      <p:ext uri="{BB962C8B-B14F-4D97-AF65-F5344CB8AC3E}">
        <p14:creationId xmlns:p14="http://schemas.microsoft.com/office/powerpoint/2010/main" val="138530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Feedback – Talking Partners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latin typeface="Lucida Sans" pitchFamily="34" charset="0"/>
            </a:endParaRPr>
          </a:p>
          <a:p>
            <a:endParaRPr lang="en-US" dirty="0">
              <a:latin typeface="Lucida Sans" pitchFamily="34" charset="0"/>
            </a:endParaRPr>
          </a:p>
          <a:p>
            <a:endParaRPr lang="en-US" dirty="0" smtClean="0">
              <a:latin typeface="Lucida Sans" pitchFamily="34" charset="0"/>
            </a:endParaRPr>
          </a:p>
          <a:p>
            <a:endParaRPr lang="en-US" dirty="0">
              <a:latin typeface="Lucida Sans" pitchFamily="34" charset="0"/>
            </a:endParaRPr>
          </a:p>
          <a:p>
            <a:r>
              <a:rPr lang="en-US" dirty="0" smtClean="0">
                <a:latin typeface="Lucida Sans" pitchFamily="34" charset="0"/>
              </a:rPr>
              <a:t>NL- </a:t>
            </a:r>
            <a:r>
              <a:rPr lang="en-US" dirty="0" smtClean="0">
                <a:latin typeface="Lucida Sans" pitchFamily="34" charset="0"/>
              </a:rPr>
              <a:t>New Learning</a:t>
            </a:r>
          </a:p>
          <a:p>
            <a:r>
              <a:rPr lang="en-US" dirty="0" smtClean="0">
                <a:latin typeface="Lucida Sans" pitchFamily="34" charset="0"/>
              </a:rPr>
              <a:t>NS – Next steps</a:t>
            </a:r>
          </a:p>
          <a:p>
            <a:r>
              <a:rPr lang="en-US" dirty="0" smtClean="0">
                <a:latin typeface="Lucida Sans" pitchFamily="34" charset="0"/>
              </a:rPr>
              <a:t>FB – Feedback for facilitator</a:t>
            </a:r>
            <a:endParaRPr lang="en-NZ" dirty="0">
              <a:latin typeface="Lucida Sans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3655293" cy="17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94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 Workshop dates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900" b="1" dirty="0"/>
              <a:t>Term 2</a:t>
            </a:r>
            <a:endParaRPr lang="en-US" sz="19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9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dirty="0"/>
              <a:t>	(Lead teachers visiting a moderation session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dirty="0"/>
              <a:t>in another school (in between workshops)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b="1" dirty="0"/>
              <a:t>13th July 1.30-4.30 at Plateau School with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9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dirty="0" smtClean="0"/>
              <a:t>Lead </a:t>
            </a:r>
            <a:r>
              <a:rPr lang="en-US" sz="1900" dirty="0"/>
              <a:t>Teachers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b="1" dirty="0"/>
              <a:t>	</a:t>
            </a:r>
            <a:r>
              <a:rPr lang="en-US" sz="1900" dirty="0"/>
              <a:t>(Lead teachers visiting a moderation session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dirty="0"/>
              <a:t>in another </a:t>
            </a:r>
            <a:r>
              <a:rPr lang="en-US" sz="1900" dirty="0" smtClean="0"/>
              <a:t>school, maybe out of zone </a:t>
            </a:r>
            <a:r>
              <a:rPr lang="en-US" sz="1900" dirty="0"/>
              <a:t>(in between workshops)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900" b="1" dirty="0"/>
          </a:p>
          <a:p>
            <a:pPr>
              <a:lnSpc>
                <a:spcPct val="80000"/>
              </a:lnSpc>
            </a:pPr>
            <a:r>
              <a:rPr lang="en-US" sz="1900" b="1" dirty="0"/>
              <a:t>Term 3</a:t>
            </a:r>
            <a:endParaRPr lang="en-US" sz="19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900" b="1" dirty="0"/>
              <a:t>28th September 1.30-4.30 at </a:t>
            </a:r>
            <a:r>
              <a:rPr lang="en-US" sz="1900" b="1" dirty="0" err="1"/>
              <a:t>Mangaroa</a:t>
            </a:r>
            <a:r>
              <a:rPr lang="en-US" sz="1900" b="1" dirty="0"/>
              <a:t> School </a:t>
            </a:r>
            <a:r>
              <a:rPr lang="en-US" sz="1900" dirty="0"/>
              <a:t>with Lead Teachers and possibly Principals (TBC).</a:t>
            </a:r>
          </a:p>
        </p:txBody>
      </p:sp>
    </p:spTree>
    <p:extLst>
      <p:ext uri="{BB962C8B-B14F-4D97-AF65-F5344CB8AC3E}">
        <p14:creationId xmlns:p14="http://schemas.microsoft.com/office/powerpoint/2010/main" val="34228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309</Words>
  <Application>Microsoft Office PowerPoint</Application>
  <PresentationFormat>On-screen Show (4:3)</PresentationFormat>
  <Paragraphs>119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Theme1</vt:lpstr>
      <vt:lpstr>Upper Hutt Network Learning Cluster</vt:lpstr>
      <vt:lpstr>Agenda</vt:lpstr>
      <vt:lpstr>The Muddiest Point !</vt:lpstr>
      <vt:lpstr>PowerPoint Presentation</vt:lpstr>
      <vt:lpstr>Moderation processes</vt:lpstr>
      <vt:lpstr>PowerPoint Presentation</vt:lpstr>
      <vt:lpstr>Feedback – Talking Partners</vt:lpstr>
      <vt:lpstr> Workshop dates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Upper Hutt Network Learning Cluster</dc:title>
  <dc:creator>Elizabeth Jean</dc:creator>
  <cp:lastModifiedBy>Elizabeth Jean</cp:lastModifiedBy>
  <cp:revision>5</cp:revision>
  <dcterms:created xsi:type="dcterms:W3CDTF">2011-07-12T11:19:10Z</dcterms:created>
  <dcterms:modified xsi:type="dcterms:W3CDTF">2011-07-12T11:52:02Z</dcterms:modified>
</cp:coreProperties>
</file>